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5" r:id="rId8"/>
    <p:sldId id="261"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7" d="100"/>
          <a:sy n="67" d="100"/>
        </p:scale>
        <p:origin x="644"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9/7/2025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9/7/2025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9/7/2025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9/7/2025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20EBB0C4-6273-4C6E-B9BD-2EDC30F1CD52}" type="datetimeFigureOut">
              <a:rPr lang="en-US" dirty="0"/>
              <a:t>9/7/2025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9/7/2025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9/7/2025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9/7/2025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9/7/2025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9/7/2025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C9CAD897-D46E-4AD2-BD9B-49DD3E640873}" type="datetimeFigureOut">
              <a:rPr lang="en-US" dirty="0"/>
              <a:t>9/7/2025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9/7/2025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vicedec.dade@umh.es" TargetMode="External"/><Relationship Id="rId2" Type="http://schemas.openxmlformats.org/officeDocument/2006/relationships/hyperlink" Target="mailto:maria.ortiz@umh.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umh.es/contenido/Estudios/:tit_g_255_R1/datos_e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www.umh.es/contenido/Estudios/:tit_g_255_R1/datos_es.html" TargetMode="External"/><Relationship Id="rId2" Type="http://schemas.openxmlformats.org/officeDocument/2006/relationships/hyperlink" Target="http://dade.edu.umh.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nternacional.umh.es/" TargetMode="External"/><Relationship Id="rId7" Type="http://schemas.openxmlformats.org/officeDocument/2006/relationships/hyperlink" Target="https://hola.umh.es/estudiantes/" TargetMode="External"/><Relationship Id="rId2" Type="http://schemas.openxmlformats.org/officeDocument/2006/relationships/hyperlink" Target="http://observatorio.umh.es/presentacion/" TargetMode="External"/><Relationship Id="rId1" Type="http://schemas.openxmlformats.org/officeDocument/2006/relationships/slideLayout" Target="../slideLayouts/slideLayout2.xml"/><Relationship Id="rId6" Type="http://schemas.openxmlformats.org/officeDocument/2006/relationships/hyperlink" Target="http://deportes.umh.es/cursos/actividades-multidisciplinares/" TargetMode="External"/><Relationship Id="rId5" Type="http://schemas.openxmlformats.org/officeDocument/2006/relationships/hyperlink" Target="https://estudios.umh.es/cursos-de-nivelacion/" TargetMode="External"/><Relationship Id="rId4" Type="http://schemas.openxmlformats.org/officeDocument/2006/relationships/hyperlink" Target="https://www.idiomasumh.es/es/iris/programa-iri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ES" b="1" dirty="0">
                <a:solidFill>
                  <a:schemeClr val="bg2">
                    <a:lumMod val="50000"/>
                  </a:schemeClr>
                </a:solidFill>
              </a:rPr>
              <a:t>Doble Grado en Derecho y Administración y Dirección de Empresas UMH</a:t>
            </a:r>
          </a:p>
        </p:txBody>
      </p:sp>
      <p:sp>
        <p:nvSpPr>
          <p:cNvPr id="3" name="Subtítulo 2"/>
          <p:cNvSpPr>
            <a:spLocks noGrp="1"/>
          </p:cNvSpPr>
          <p:nvPr>
            <p:ph type="subTitle" idx="1"/>
          </p:nvPr>
        </p:nvSpPr>
        <p:spPr/>
        <p:txBody>
          <a:bodyPr>
            <a:normAutofit/>
          </a:bodyPr>
          <a:lstStyle/>
          <a:p>
            <a:r>
              <a:rPr lang="es-ES" dirty="0">
                <a:solidFill>
                  <a:schemeClr val="bg2">
                    <a:lumMod val="50000"/>
                  </a:schemeClr>
                </a:solidFill>
              </a:rPr>
              <a:t>DADE UMH</a:t>
            </a:r>
          </a:p>
          <a:p>
            <a:r>
              <a:rPr lang="es-ES" dirty="0">
                <a:solidFill>
                  <a:schemeClr val="bg2">
                    <a:lumMod val="50000"/>
                  </a:schemeClr>
                </a:solidFill>
              </a:rPr>
              <a:t>CURSO 2025/2026</a:t>
            </a:r>
          </a:p>
        </p:txBody>
      </p:sp>
    </p:spTree>
    <p:extLst>
      <p:ext uri="{BB962C8B-B14F-4D97-AF65-F5344CB8AC3E}">
        <p14:creationId xmlns:p14="http://schemas.microsoft.com/office/powerpoint/2010/main" val="33810592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solidFill>
                  <a:schemeClr val="bg2">
                    <a:lumMod val="50000"/>
                  </a:schemeClr>
                </a:solidFill>
              </a:rPr>
              <a:t>DATOS DE CONTACTO</a:t>
            </a:r>
          </a:p>
        </p:txBody>
      </p:sp>
      <p:sp>
        <p:nvSpPr>
          <p:cNvPr id="3" name="Marcador de contenido 2"/>
          <p:cNvSpPr>
            <a:spLocks noGrp="1"/>
          </p:cNvSpPr>
          <p:nvPr>
            <p:ph idx="1"/>
          </p:nvPr>
        </p:nvSpPr>
        <p:spPr>
          <a:xfrm>
            <a:off x="2413591" y="1845734"/>
            <a:ext cx="5837274" cy="4023360"/>
          </a:xfrm>
        </p:spPr>
        <p:txBody>
          <a:bodyPr/>
          <a:lstStyle/>
          <a:p>
            <a:endParaRPr lang="es-ES" b="1" dirty="0">
              <a:solidFill>
                <a:schemeClr val="tx1">
                  <a:lumMod val="50000"/>
                  <a:lumOff val="50000"/>
                </a:schemeClr>
              </a:solidFill>
              <a:latin typeface="+mj-lt"/>
            </a:endParaRPr>
          </a:p>
          <a:p>
            <a:r>
              <a:rPr lang="es-ES" b="1" dirty="0">
                <a:solidFill>
                  <a:schemeClr val="tx1">
                    <a:lumMod val="50000"/>
                    <a:lumOff val="50000"/>
                  </a:schemeClr>
                </a:solidFill>
                <a:latin typeface="+mj-lt"/>
              </a:rPr>
              <a:t>Responsable de la titulación</a:t>
            </a:r>
            <a:r>
              <a:rPr lang="es-ES" dirty="0">
                <a:solidFill>
                  <a:schemeClr val="tx1">
                    <a:lumMod val="50000"/>
                    <a:lumOff val="50000"/>
                  </a:schemeClr>
                </a:solidFill>
                <a:latin typeface="+mj-lt"/>
              </a:rPr>
              <a:t>: Mª Carmen Ortiz del Valle.</a:t>
            </a:r>
          </a:p>
          <a:p>
            <a:r>
              <a:rPr lang="es-ES" b="1" dirty="0">
                <a:solidFill>
                  <a:schemeClr val="tx1">
                    <a:lumMod val="50000"/>
                    <a:lumOff val="50000"/>
                  </a:schemeClr>
                </a:solidFill>
                <a:latin typeface="+mj-lt"/>
              </a:rPr>
              <a:t>E-mail</a:t>
            </a:r>
            <a:r>
              <a:rPr lang="es-ES" dirty="0">
                <a:solidFill>
                  <a:schemeClr val="tx1">
                    <a:lumMod val="50000"/>
                    <a:lumOff val="50000"/>
                  </a:schemeClr>
                </a:solidFill>
                <a:latin typeface="+mj-lt"/>
              </a:rPr>
              <a:t>: </a:t>
            </a:r>
            <a:r>
              <a:rPr lang="es-ES" dirty="0">
                <a:solidFill>
                  <a:schemeClr val="tx1">
                    <a:lumMod val="50000"/>
                    <a:lumOff val="50000"/>
                  </a:schemeClr>
                </a:solidFill>
                <a:latin typeface="+mj-lt"/>
                <a:hlinkClick r:id="rId2"/>
              </a:rPr>
              <a:t>maria.ortiz@umh.es</a:t>
            </a:r>
            <a:r>
              <a:rPr lang="es-ES" dirty="0">
                <a:solidFill>
                  <a:schemeClr val="tx1">
                    <a:lumMod val="50000"/>
                    <a:lumOff val="50000"/>
                  </a:schemeClr>
                </a:solidFill>
                <a:latin typeface="+mj-lt"/>
              </a:rPr>
              <a:t> / </a:t>
            </a:r>
            <a:r>
              <a:rPr lang="es-ES" dirty="0">
                <a:solidFill>
                  <a:schemeClr val="tx1">
                    <a:lumMod val="50000"/>
                    <a:lumOff val="50000"/>
                  </a:schemeClr>
                </a:solidFill>
                <a:latin typeface="+mj-lt"/>
                <a:hlinkClick r:id="rId3"/>
              </a:rPr>
              <a:t>vicedec.dade@umh.es</a:t>
            </a:r>
            <a:endParaRPr lang="es-ES" dirty="0">
              <a:solidFill>
                <a:schemeClr val="tx1">
                  <a:lumMod val="50000"/>
                  <a:lumOff val="50000"/>
                </a:schemeClr>
              </a:solidFill>
              <a:latin typeface="+mj-lt"/>
            </a:endParaRPr>
          </a:p>
          <a:p>
            <a:r>
              <a:rPr lang="es-ES" b="1" dirty="0">
                <a:solidFill>
                  <a:schemeClr val="tx1">
                    <a:lumMod val="50000"/>
                    <a:lumOff val="50000"/>
                  </a:schemeClr>
                </a:solidFill>
                <a:latin typeface="+mj-lt"/>
              </a:rPr>
              <a:t>Despacho</a:t>
            </a:r>
            <a:r>
              <a:rPr lang="es-ES" dirty="0">
                <a:solidFill>
                  <a:schemeClr val="tx1">
                    <a:lumMod val="50000"/>
                    <a:lumOff val="50000"/>
                  </a:schemeClr>
                </a:solidFill>
                <a:latin typeface="+mj-lt"/>
              </a:rPr>
              <a:t>: Edif. </a:t>
            </a:r>
            <a:r>
              <a:rPr lang="es-ES" dirty="0" err="1">
                <a:solidFill>
                  <a:schemeClr val="tx1">
                    <a:lumMod val="50000"/>
                    <a:lumOff val="50000"/>
                  </a:schemeClr>
                </a:solidFill>
                <a:latin typeface="+mj-lt"/>
              </a:rPr>
              <a:t>Torrevaíllo</a:t>
            </a:r>
            <a:r>
              <a:rPr lang="es-ES" dirty="0">
                <a:solidFill>
                  <a:schemeClr val="tx1">
                    <a:lumMod val="50000"/>
                    <a:lumOff val="50000"/>
                  </a:schemeClr>
                </a:solidFill>
                <a:latin typeface="+mj-lt"/>
              </a:rPr>
              <a:t>, planta 2ª, nº 30.</a:t>
            </a:r>
          </a:p>
          <a:p>
            <a:r>
              <a:rPr lang="es-ES" b="1" dirty="0">
                <a:solidFill>
                  <a:schemeClr val="tx1">
                    <a:lumMod val="50000"/>
                    <a:lumOff val="50000"/>
                  </a:schemeClr>
                </a:solidFill>
                <a:latin typeface="+mj-lt"/>
              </a:rPr>
              <a:t>Tel</a:t>
            </a:r>
            <a:r>
              <a:rPr lang="es-ES" dirty="0">
                <a:solidFill>
                  <a:schemeClr val="tx1">
                    <a:lumMod val="50000"/>
                    <a:lumOff val="50000"/>
                  </a:schemeClr>
                </a:solidFill>
                <a:latin typeface="+mj-lt"/>
              </a:rPr>
              <a:t>: 96 522 2095</a:t>
            </a:r>
          </a:p>
          <a:p>
            <a:pPr marL="0" indent="0">
              <a:buNone/>
            </a:pPr>
            <a:r>
              <a:rPr lang="de-DE" dirty="0">
                <a:solidFill>
                  <a:schemeClr val="tx1">
                    <a:lumMod val="50000"/>
                    <a:lumOff val="50000"/>
                  </a:schemeClr>
                </a:solidFill>
                <a:latin typeface="+mj-lt"/>
              </a:rPr>
              <a:t> </a:t>
            </a:r>
            <a:r>
              <a:rPr lang="de-DE" b="1" dirty="0">
                <a:solidFill>
                  <a:schemeClr val="tx1">
                    <a:lumMod val="50000"/>
                    <a:lumOff val="50000"/>
                  </a:schemeClr>
                </a:solidFill>
                <a:latin typeface="+mj-lt"/>
              </a:rPr>
              <a:t>Facultad de Ciencias Sociales y Jurídicas de Elche.</a:t>
            </a:r>
            <a:endParaRPr lang="es-ES" b="1" dirty="0">
              <a:solidFill>
                <a:schemeClr val="tx1">
                  <a:lumMod val="50000"/>
                  <a:lumOff val="50000"/>
                </a:schemeClr>
              </a:solidFill>
              <a:latin typeface="+mj-lt"/>
            </a:endParaRPr>
          </a:p>
          <a:p>
            <a:r>
              <a:rPr lang="es-ES" dirty="0"/>
              <a:t> </a:t>
            </a:r>
          </a:p>
        </p:txBody>
      </p:sp>
    </p:spTree>
    <p:extLst>
      <p:ext uri="{BB962C8B-B14F-4D97-AF65-F5344CB8AC3E}">
        <p14:creationId xmlns:p14="http://schemas.microsoft.com/office/powerpoint/2010/main" val="4154633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just"/>
            <a:r>
              <a:rPr lang="es-ES" dirty="0">
                <a:solidFill>
                  <a:schemeClr val="bg2">
                    <a:lumMod val="50000"/>
                  </a:schemeClr>
                </a:solidFill>
              </a:rPr>
              <a:t>OBJETIVOS DEL DOBLE GRADO EN DERECHO Y ADMINISTRACIÓN Y DIRECCIÓN DE EMPRESAS</a:t>
            </a:r>
          </a:p>
        </p:txBody>
      </p:sp>
      <p:sp>
        <p:nvSpPr>
          <p:cNvPr id="3" name="Marcador de contenido 2"/>
          <p:cNvSpPr>
            <a:spLocks noGrp="1"/>
          </p:cNvSpPr>
          <p:nvPr>
            <p:ph idx="1"/>
          </p:nvPr>
        </p:nvSpPr>
        <p:spPr>
          <a:xfrm>
            <a:off x="2232836" y="1845734"/>
            <a:ext cx="7038755" cy="2577410"/>
          </a:xfrm>
        </p:spPr>
        <p:txBody>
          <a:bodyPr>
            <a:normAutofit fontScale="92500" lnSpcReduction="10000"/>
          </a:bodyPr>
          <a:lstStyle/>
          <a:p>
            <a:pPr algn="just"/>
            <a:endParaRPr lang="es-ES" dirty="0">
              <a:solidFill>
                <a:schemeClr val="tx1">
                  <a:lumMod val="50000"/>
                  <a:lumOff val="50000"/>
                </a:schemeClr>
              </a:solidFill>
            </a:endParaRPr>
          </a:p>
          <a:p>
            <a:pPr algn="just"/>
            <a:r>
              <a:rPr lang="es-ES" dirty="0">
                <a:solidFill>
                  <a:schemeClr val="tx1">
                    <a:lumMod val="50000"/>
                    <a:lumOff val="50000"/>
                  </a:schemeClr>
                </a:solidFill>
                <a:latin typeface="+mj-lt"/>
              </a:rPr>
              <a:t>1.  Formar profesionales versátiles y capaces de desenvolverse de manera eficiente en el ámbito jurídico – empresarial mediante la adquisición de dos especialidades académicas (Derecho y ADE) con una elevada complementariedad entre sí.</a:t>
            </a:r>
          </a:p>
          <a:p>
            <a:pPr algn="just"/>
            <a:endParaRPr lang="es-ES" dirty="0">
              <a:solidFill>
                <a:schemeClr val="tx1">
                  <a:lumMod val="50000"/>
                  <a:lumOff val="50000"/>
                </a:schemeClr>
              </a:solidFill>
              <a:latin typeface="+mj-lt"/>
            </a:endParaRPr>
          </a:p>
          <a:p>
            <a:pPr algn="just"/>
            <a:r>
              <a:rPr lang="es-ES" dirty="0">
                <a:solidFill>
                  <a:schemeClr val="tx1">
                    <a:lumMod val="50000"/>
                    <a:lumOff val="50000"/>
                  </a:schemeClr>
                </a:solidFill>
                <a:latin typeface="+mj-lt"/>
              </a:rPr>
              <a:t>2. Favorecer la formación integral del alumno estimulando siempre un pensamiento crítico e innovador.</a:t>
            </a:r>
          </a:p>
        </p:txBody>
      </p:sp>
    </p:spTree>
    <p:extLst>
      <p:ext uri="{BB962C8B-B14F-4D97-AF65-F5344CB8AC3E}">
        <p14:creationId xmlns:p14="http://schemas.microsoft.com/office/powerpoint/2010/main" val="33222293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dirty="0">
                <a:solidFill>
                  <a:schemeClr val="bg2">
                    <a:lumMod val="50000"/>
                  </a:schemeClr>
                </a:solidFill>
              </a:rPr>
              <a:t>ESTRUCTURA DEL PLAN DE ESTUDIOS</a:t>
            </a:r>
          </a:p>
        </p:txBody>
      </p:sp>
      <p:sp>
        <p:nvSpPr>
          <p:cNvPr id="3" name="Marcador de contenido 2"/>
          <p:cNvSpPr>
            <a:spLocks noGrp="1"/>
          </p:cNvSpPr>
          <p:nvPr>
            <p:ph idx="1"/>
          </p:nvPr>
        </p:nvSpPr>
        <p:spPr>
          <a:xfrm>
            <a:off x="2498651" y="1845734"/>
            <a:ext cx="6602820" cy="4023360"/>
          </a:xfrm>
        </p:spPr>
        <p:txBody>
          <a:bodyPr>
            <a:normAutofit fontScale="92500" lnSpcReduction="20000"/>
          </a:bodyPr>
          <a:lstStyle/>
          <a:p>
            <a:pPr algn="just"/>
            <a:endParaRPr lang="es-ES" dirty="0">
              <a:solidFill>
                <a:schemeClr val="tx1">
                  <a:lumMod val="50000"/>
                  <a:lumOff val="50000"/>
                </a:schemeClr>
              </a:solidFill>
              <a:latin typeface="+mj-lt"/>
            </a:endParaRPr>
          </a:p>
          <a:p>
            <a:pPr algn="just"/>
            <a:r>
              <a:rPr lang="es-ES" dirty="0">
                <a:solidFill>
                  <a:schemeClr val="tx1">
                    <a:lumMod val="50000"/>
                    <a:lumOff val="50000"/>
                  </a:schemeClr>
                </a:solidFill>
                <a:latin typeface="+mj-lt"/>
              </a:rPr>
              <a:t>-El Doble Grado en DADE cuenta con un total de 366 créditos ECTS ordenados en cinco cursos, cada uno de los cuales se distribuye en dos semestres que oscilan entre un mínimo de 34,5 ECTS y un máximo de 37,5 ECTS.</a:t>
            </a:r>
          </a:p>
          <a:p>
            <a:pPr algn="just"/>
            <a:endParaRPr lang="es-ES" dirty="0">
              <a:solidFill>
                <a:schemeClr val="tx1">
                  <a:lumMod val="50000"/>
                  <a:lumOff val="50000"/>
                </a:schemeClr>
              </a:solidFill>
              <a:latin typeface="+mj-lt"/>
            </a:endParaRPr>
          </a:p>
          <a:p>
            <a:pPr algn="just"/>
            <a:r>
              <a:rPr lang="es-ES" dirty="0">
                <a:solidFill>
                  <a:schemeClr val="tx1">
                    <a:lumMod val="50000"/>
                    <a:lumOff val="50000"/>
                  </a:schemeClr>
                </a:solidFill>
                <a:latin typeface="+mj-lt"/>
              </a:rPr>
              <a:t>- Los créditos correspondientes al módulo de “Competencias Transversales y Profesionales” de cada uno de los títulos se considerarán superados por la adquisición de competencias en asignaturas de la otra titulación.</a:t>
            </a:r>
          </a:p>
          <a:p>
            <a:pPr algn="just"/>
            <a:endParaRPr lang="es-ES" dirty="0">
              <a:solidFill>
                <a:schemeClr val="tx1">
                  <a:lumMod val="50000"/>
                  <a:lumOff val="50000"/>
                </a:schemeClr>
              </a:solidFill>
              <a:latin typeface="+mj-lt"/>
            </a:endParaRPr>
          </a:p>
          <a:p>
            <a:pPr algn="just"/>
            <a:r>
              <a:rPr lang="es-ES" dirty="0">
                <a:solidFill>
                  <a:schemeClr val="tx1">
                    <a:lumMod val="50000"/>
                    <a:lumOff val="50000"/>
                  </a:schemeClr>
                </a:solidFill>
                <a:latin typeface="+mj-lt"/>
              </a:rPr>
              <a:t>- Asignaturas: </a:t>
            </a:r>
          </a:p>
          <a:p>
            <a:pPr algn="just"/>
            <a:r>
              <a:rPr lang="es-ES" dirty="0">
                <a:solidFill>
                  <a:schemeClr val="tx1">
                    <a:lumMod val="50000"/>
                    <a:lumOff val="50000"/>
                  </a:schemeClr>
                </a:solidFill>
                <a:latin typeface="+mj-lt"/>
                <a:hlinkClick r:id="rId2"/>
              </a:rPr>
              <a:t>https://www.umh.es/contenido/Estudios/:curso_255_1_1/datos_es.html</a:t>
            </a:r>
            <a:endParaRPr lang="es-ES" dirty="0">
              <a:solidFill>
                <a:schemeClr val="tx1">
                  <a:lumMod val="50000"/>
                  <a:lumOff val="50000"/>
                </a:schemeClr>
              </a:solidFill>
              <a:latin typeface="+mj-lt"/>
              <a:hlinkClick r:id="rId2"/>
            </a:endParaRPr>
          </a:p>
          <a:p>
            <a:pPr algn="just"/>
            <a:endParaRPr lang="es-ES" dirty="0">
              <a:solidFill>
                <a:schemeClr val="tx1">
                  <a:lumMod val="50000"/>
                  <a:lumOff val="50000"/>
                </a:schemeClr>
              </a:solidFill>
              <a:latin typeface="+mj-lt"/>
              <a:hlinkClick r:id="rId2"/>
            </a:endParaRPr>
          </a:p>
          <a:p>
            <a:pPr marL="0" indent="0" algn="just">
              <a:buNone/>
            </a:pPr>
            <a:endParaRPr lang="es-ES" dirty="0">
              <a:solidFill>
                <a:schemeClr val="tx1">
                  <a:lumMod val="50000"/>
                  <a:lumOff val="50000"/>
                </a:schemeClr>
              </a:solidFill>
              <a:latin typeface="+mj-lt"/>
            </a:endParaRPr>
          </a:p>
          <a:p>
            <a:pPr algn="just"/>
            <a:endParaRPr lang="es-ES" dirty="0">
              <a:solidFill>
                <a:schemeClr val="tx1">
                  <a:lumMod val="50000"/>
                  <a:lumOff val="50000"/>
                </a:schemeClr>
              </a:solidFill>
              <a:latin typeface="+mj-lt"/>
            </a:endParaRPr>
          </a:p>
        </p:txBody>
      </p:sp>
    </p:spTree>
    <p:extLst>
      <p:ext uri="{BB962C8B-B14F-4D97-AF65-F5344CB8AC3E}">
        <p14:creationId xmlns:p14="http://schemas.microsoft.com/office/powerpoint/2010/main" val="3116066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solidFill>
                  <a:schemeClr val="bg2">
                    <a:lumMod val="50000"/>
                  </a:schemeClr>
                </a:solidFill>
              </a:rPr>
              <a:t>PRIMER CURSO DOBLE GRADO EN DADE</a:t>
            </a:r>
          </a:p>
        </p:txBody>
      </p:sp>
      <p:sp>
        <p:nvSpPr>
          <p:cNvPr id="3" name="Marcador de texto 2"/>
          <p:cNvSpPr>
            <a:spLocks noGrp="1"/>
          </p:cNvSpPr>
          <p:nvPr>
            <p:ph type="body" idx="1"/>
          </p:nvPr>
        </p:nvSpPr>
        <p:spPr/>
        <p:txBody>
          <a:bodyPr/>
          <a:lstStyle/>
          <a:p>
            <a:r>
              <a:rPr lang="es-ES" dirty="0">
                <a:solidFill>
                  <a:schemeClr val="bg2">
                    <a:lumMod val="50000"/>
                  </a:schemeClr>
                </a:solidFill>
              </a:rPr>
              <a:t>PRIMER SEMESTRE</a:t>
            </a:r>
          </a:p>
        </p:txBody>
      </p:sp>
      <p:sp>
        <p:nvSpPr>
          <p:cNvPr id="4" name="Marcador de contenido 3"/>
          <p:cNvSpPr>
            <a:spLocks noGrp="1"/>
          </p:cNvSpPr>
          <p:nvPr>
            <p:ph sz="half" idx="2"/>
          </p:nvPr>
        </p:nvSpPr>
        <p:spPr/>
        <p:txBody>
          <a:bodyPr>
            <a:normAutofit/>
          </a:bodyPr>
          <a:lstStyle/>
          <a:p>
            <a:r>
              <a:rPr lang="es-ES" dirty="0">
                <a:latin typeface="+mj-lt"/>
              </a:rPr>
              <a:t>- </a:t>
            </a:r>
            <a:r>
              <a:rPr lang="es-ES" dirty="0">
                <a:solidFill>
                  <a:schemeClr val="tx1">
                    <a:lumMod val="50000"/>
                    <a:lumOff val="50000"/>
                  </a:schemeClr>
                </a:solidFill>
                <a:latin typeface="+mj-lt"/>
              </a:rPr>
              <a:t>Derecho Constitucional.</a:t>
            </a:r>
          </a:p>
          <a:p>
            <a:r>
              <a:rPr lang="es-ES" dirty="0">
                <a:solidFill>
                  <a:schemeClr val="tx1">
                    <a:lumMod val="50000"/>
                    <a:lumOff val="50000"/>
                  </a:schemeClr>
                </a:solidFill>
                <a:latin typeface="+mj-lt"/>
              </a:rPr>
              <a:t>- Derecho Romano.</a:t>
            </a:r>
          </a:p>
          <a:p>
            <a:r>
              <a:rPr lang="es-ES" dirty="0">
                <a:solidFill>
                  <a:schemeClr val="tx1">
                    <a:lumMod val="50000"/>
                    <a:lumOff val="50000"/>
                  </a:schemeClr>
                </a:solidFill>
                <a:latin typeface="+mj-lt"/>
              </a:rPr>
              <a:t>- Fundamentos de Economía de la Empresa.</a:t>
            </a:r>
          </a:p>
          <a:p>
            <a:r>
              <a:rPr lang="es-ES" dirty="0">
                <a:solidFill>
                  <a:schemeClr val="tx1">
                    <a:lumMod val="50000"/>
                    <a:lumOff val="50000"/>
                  </a:schemeClr>
                </a:solidFill>
                <a:latin typeface="+mj-lt"/>
              </a:rPr>
              <a:t>- Fundamentos de Marketing.</a:t>
            </a:r>
          </a:p>
          <a:p>
            <a:r>
              <a:rPr lang="es-ES" dirty="0">
                <a:solidFill>
                  <a:schemeClr val="tx1">
                    <a:lumMod val="50000"/>
                    <a:lumOff val="50000"/>
                  </a:schemeClr>
                </a:solidFill>
                <a:latin typeface="+mj-lt"/>
              </a:rPr>
              <a:t>- Historia del Derecho.</a:t>
            </a:r>
          </a:p>
          <a:p>
            <a:r>
              <a:rPr lang="es-ES" dirty="0">
                <a:solidFill>
                  <a:schemeClr val="tx1">
                    <a:lumMod val="50000"/>
                    <a:lumOff val="50000"/>
                  </a:schemeClr>
                </a:solidFill>
                <a:latin typeface="+mj-lt"/>
              </a:rPr>
              <a:t>- Matemáticas.</a:t>
            </a:r>
          </a:p>
          <a:p>
            <a:endParaRPr lang="es-ES" dirty="0"/>
          </a:p>
        </p:txBody>
      </p:sp>
      <p:sp>
        <p:nvSpPr>
          <p:cNvPr id="5" name="Marcador de texto 4"/>
          <p:cNvSpPr>
            <a:spLocks noGrp="1"/>
          </p:cNvSpPr>
          <p:nvPr>
            <p:ph type="body" sz="quarter" idx="3"/>
          </p:nvPr>
        </p:nvSpPr>
        <p:spPr/>
        <p:txBody>
          <a:bodyPr/>
          <a:lstStyle/>
          <a:p>
            <a:r>
              <a:rPr lang="es-ES" dirty="0">
                <a:solidFill>
                  <a:schemeClr val="bg2">
                    <a:lumMod val="50000"/>
                  </a:schemeClr>
                </a:solidFill>
              </a:rPr>
              <a:t>Segundo semestre</a:t>
            </a:r>
          </a:p>
        </p:txBody>
      </p:sp>
      <p:sp>
        <p:nvSpPr>
          <p:cNvPr id="6" name="Marcador de contenido 5"/>
          <p:cNvSpPr>
            <a:spLocks noGrp="1"/>
          </p:cNvSpPr>
          <p:nvPr>
            <p:ph sz="quarter" idx="4"/>
          </p:nvPr>
        </p:nvSpPr>
        <p:spPr/>
        <p:txBody>
          <a:bodyPr/>
          <a:lstStyle/>
          <a:p>
            <a:r>
              <a:rPr lang="es-ES" dirty="0">
                <a:solidFill>
                  <a:schemeClr val="tx1">
                    <a:lumMod val="50000"/>
                    <a:lumOff val="50000"/>
                  </a:schemeClr>
                </a:solidFill>
                <a:latin typeface="+mj-lt"/>
              </a:rPr>
              <a:t>- Administración de Empresas.</a:t>
            </a:r>
          </a:p>
          <a:p>
            <a:r>
              <a:rPr lang="es-ES" dirty="0">
                <a:solidFill>
                  <a:schemeClr val="tx1">
                    <a:lumMod val="50000"/>
                    <a:lumOff val="50000"/>
                  </a:schemeClr>
                </a:solidFill>
                <a:latin typeface="+mj-lt"/>
              </a:rPr>
              <a:t>- Análisis Exploratorio de Datos.</a:t>
            </a:r>
          </a:p>
          <a:p>
            <a:r>
              <a:rPr lang="es-ES" dirty="0">
                <a:solidFill>
                  <a:schemeClr val="tx1">
                    <a:lumMod val="50000"/>
                    <a:lumOff val="50000"/>
                  </a:schemeClr>
                </a:solidFill>
                <a:latin typeface="+mj-lt"/>
              </a:rPr>
              <a:t>- Derecho Civil I.</a:t>
            </a:r>
          </a:p>
          <a:p>
            <a:r>
              <a:rPr lang="es-ES" dirty="0">
                <a:solidFill>
                  <a:schemeClr val="tx1">
                    <a:lumMod val="50000"/>
                    <a:lumOff val="50000"/>
                  </a:schemeClr>
                </a:solidFill>
                <a:latin typeface="+mj-lt"/>
              </a:rPr>
              <a:t>- Igualdad, Derechos y Garantías Constitucionales.</a:t>
            </a:r>
          </a:p>
          <a:p>
            <a:r>
              <a:rPr lang="es-ES" dirty="0">
                <a:solidFill>
                  <a:schemeClr val="tx1">
                    <a:lumMod val="50000"/>
                    <a:lumOff val="50000"/>
                  </a:schemeClr>
                </a:solidFill>
                <a:latin typeface="+mj-lt"/>
              </a:rPr>
              <a:t>- Introducción a la Economía.</a:t>
            </a:r>
          </a:p>
          <a:p>
            <a:r>
              <a:rPr lang="es-ES" dirty="0">
                <a:solidFill>
                  <a:schemeClr val="tx1">
                    <a:lumMod val="50000"/>
                    <a:lumOff val="50000"/>
                  </a:schemeClr>
                </a:solidFill>
                <a:latin typeface="+mj-lt"/>
              </a:rPr>
              <a:t>- Teoría del Derecho.</a:t>
            </a:r>
          </a:p>
          <a:p>
            <a:endParaRPr lang="es-ES" dirty="0"/>
          </a:p>
        </p:txBody>
      </p:sp>
    </p:spTree>
    <p:extLst>
      <p:ext uri="{BB962C8B-B14F-4D97-AF65-F5344CB8AC3E}">
        <p14:creationId xmlns:p14="http://schemas.microsoft.com/office/powerpoint/2010/main" val="3287198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ES" dirty="0">
                <a:solidFill>
                  <a:schemeClr val="bg2">
                    <a:lumMod val="50000"/>
                  </a:schemeClr>
                </a:solidFill>
              </a:rPr>
              <a:t>INFORMACIÓN BÁSICA DEL DOBLE GRADO EN DADE</a:t>
            </a:r>
          </a:p>
        </p:txBody>
      </p:sp>
      <p:sp>
        <p:nvSpPr>
          <p:cNvPr id="3" name="Marcador de contenido 2"/>
          <p:cNvSpPr>
            <a:spLocks noGrp="1"/>
          </p:cNvSpPr>
          <p:nvPr>
            <p:ph idx="1"/>
          </p:nvPr>
        </p:nvSpPr>
        <p:spPr>
          <a:xfrm>
            <a:off x="1097280" y="1845734"/>
            <a:ext cx="9524646" cy="4023360"/>
          </a:xfrm>
        </p:spPr>
        <p:txBody>
          <a:bodyPr>
            <a:normAutofit/>
          </a:bodyPr>
          <a:lstStyle/>
          <a:p>
            <a:endParaRPr lang="es-ES" dirty="0"/>
          </a:p>
          <a:p>
            <a:r>
              <a:rPr lang="es-ES" dirty="0">
                <a:solidFill>
                  <a:schemeClr val="tx1">
                    <a:lumMod val="50000"/>
                    <a:lumOff val="50000"/>
                  </a:schemeClr>
                </a:solidFill>
                <a:latin typeface="+mj-lt"/>
              </a:rPr>
              <a:t>- Blog de la titulación: </a:t>
            </a:r>
            <a:r>
              <a:rPr lang="es-ES" dirty="0">
                <a:solidFill>
                  <a:schemeClr val="tx1">
                    <a:lumMod val="50000"/>
                    <a:lumOff val="50000"/>
                  </a:schemeClr>
                </a:solidFill>
                <a:latin typeface="+mj-lt"/>
                <a:hlinkClick r:id="rId2"/>
              </a:rPr>
              <a:t>http://dade.edu.umh.es/</a:t>
            </a:r>
            <a:r>
              <a:rPr lang="es-ES" dirty="0">
                <a:solidFill>
                  <a:schemeClr val="tx1">
                    <a:lumMod val="50000"/>
                    <a:lumOff val="50000"/>
                  </a:schemeClr>
                </a:solidFill>
                <a:latin typeface="+mj-lt"/>
              </a:rPr>
              <a:t> </a:t>
            </a:r>
          </a:p>
          <a:p>
            <a:pPr marL="0" indent="0">
              <a:buNone/>
            </a:pPr>
            <a:r>
              <a:rPr lang="es-ES" dirty="0">
                <a:solidFill>
                  <a:schemeClr val="tx1">
                    <a:lumMod val="50000"/>
                    <a:lumOff val="50000"/>
                  </a:schemeClr>
                </a:solidFill>
                <a:latin typeface="+mj-lt"/>
              </a:rPr>
              <a:t>  - Web de la UMH: </a:t>
            </a:r>
            <a:r>
              <a:rPr lang="es-ES" dirty="0">
                <a:solidFill>
                  <a:schemeClr val="tx1">
                    <a:lumMod val="50000"/>
                    <a:lumOff val="50000"/>
                  </a:schemeClr>
                </a:solidFill>
                <a:latin typeface="+mj-lt"/>
                <a:hlinkClick r:id="rId3"/>
              </a:rPr>
              <a:t>https://www.umh.es/contenido/Estudios/:tit_g_255_R1/datos_es.html</a:t>
            </a:r>
            <a:r>
              <a:rPr lang="es-ES" dirty="0">
                <a:solidFill>
                  <a:schemeClr val="tx1">
                    <a:lumMod val="50000"/>
                    <a:lumOff val="50000"/>
                  </a:schemeClr>
                </a:solidFill>
                <a:latin typeface="+mj-lt"/>
              </a:rPr>
              <a:t>   -</a:t>
            </a:r>
          </a:p>
          <a:p>
            <a:r>
              <a:rPr lang="es-ES" dirty="0">
                <a:solidFill>
                  <a:schemeClr val="tx1">
                    <a:lumMod val="50000"/>
                    <a:lumOff val="50000"/>
                  </a:schemeClr>
                </a:solidFill>
                <a:latin typeface="+mj-lt"/>
              </a:rPr>
              <a:t>- Correo electrónico y acceso personalizado (campus virtual)</a:t>
            </a:r>
          </a:p>
          <a:p>
            <a:r>
              <a:rPr lang="es-ES" dirty="0">
                <a:solidFill>
                  <a:schemeClr val="tx1">
                    <a:lumMod val="50000"/>
                    <a:lumOff val="50000"/>
                  </a:schemeClr>
                </a:solidFill>
                <a:latin typeface="+mj-lt"/>
              </a:rPr>
              <a:t>- Delegados de estudiantes (elecciones a delegado)</a:t>
            </a:r>
          </a:p>
          <a:p>
            <a:r>
              <a:rPr lang="es-ES" dirty="0">
                <a:solidFill>
                  <a:schemeClr val="tx1">
                    <a:lumMod val="50000"/>
                    <a:lumOff val="50000"/>
                  </a:schemeClr>
                </a:solidFill>
                <a:latin typeface="+mj-lt"/>
              </a:rPr>
              <a:t>- Redes de la titulación: X @</a:t>
            </a:r>
            <a:r>
              <a:rPr lang="es-ES" dirty="0" err="1">
                <a:solidFill>
                  <a:schemeClr val="tx1">
                    <a:lumMod val="50000"/>
                    <a:lumOff val="50000"/>
                  </a:schemeClr>
                </a:solidFill>
                <a:latin typeface="+mj-lt"/>
              </a:rPr>
              <a:t>DadeUmh</a:t>
            </a:r>
            <a:r>
              <a:rPr lang="es-ES" dirty="0">
                <a:solidFill>
                  <a:schemeClr val="tx1">
                    <a:lumMod val="50000"/>
                    <a:lumOff val="50000"/>
                  </a:schemeClr>
                </a:solidFill>
                <a:latin typeface="+mj-lt"/>
              </a:rPr>
              <a:t>. Instagram: </a:t>
            </a:r>
            <a:r>
              <a:rPr lang="es-ES" dirty="0" err="1">
                <a:solidFill>
                  <a:schemeClr val="tx1">
                    <a:lumMod val="50000"/>
                    <a:lumOff val="50000"/>
                  </a:schemeClr>
                </a:solidFill>
                <a:latin typeface="+mj-lt"/>
              </a:rPr>
              <a:t>dade_umh</a:t>
            </a:r>
            <a:endParaRPr lang="es-ES" dirty="0">
              <a:solidFill>
                <a:schemeClr val="tx1">
                  <a:lumMod val="50000"/>
                  <a:lumOff val="50000"/>
                </a:schemeClr>
              </a:solidFill>
              <a:latin typeface="+mj-lt"/>
            </a:endParaRPr>
          </a:p>
          <a:p>
            <a:pPr lvl="1"/>
            <a:endParaRPr lang="es-ES" dirty="0">
              <a:solidFill>
                <a:schemeClr val="tx1">
                  <a:lumMod val="50000"/>
                  <a:lumOff val="50000"/>
                </a:schemeClr>
              </a:solidFill>
              <a:latin typeface="+mj-lt"/>
            </a:endParaRPr>
          </a:p>
          <a:p>
            <a:endParaRPr lang="es-ES" dirty="0">
              <a:solidFill>
                <a:schemeClr val="tx1">
                  <a:lumMod val="50000"/>
                  <a:lumOff val="50000"/>
                </a:schemeClr>
              </a:solidFill>
              <a:latin typeface="+mj-lt"/>
            </a:endParaRPr>
          </a:p>
          <a:p>
            <a:endParaRPr lang="es-ES" dirty="0">
              <a:solidFill>
                <a:schemeClr val="tx1">
                  <a:lumMod val="50000"/>
                  <a:lumOff val="50000"/>
                </a:schemeClr>
              </a:solidFill>
              <a:latin typeface="+mj-lt"/>
            </a:endParaRPr>
          </a:p>
          <a:p>
            <a:endParaRPr lang="es-ES" dirty="0">
              <a:solidFill>
                <a:schemeClr val="tx1">
                  <a:lumMod val="50000"/>
                  <a:lumOff val="50000"/>
                </a:schemeClr>
              </a:solidFill>
              <a:latin typeface="+mj-lt"/>
            </a:endParaRPr>
          </a:p>
        </p:txBody>
      </p:sp>
    </p:spTree>
    <p:extLst>
      <p:ext uri="{BB962C8B-B14F-4D97-AF65-F5344CB8AC3E}">
        <p14:creationId xmlns:p14="http://schemas.microsoft.com/office/powerpoint/2010/main" val="33862602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ES" dirty="0">
                <a:solidFill>
                  <a:schemeClr val="bg2">
                    <a:lumMod val="50000"/>
                  </a:schemeClr>
                </a:solidFill>
              </a:rPr>
              <a:t>ALGUNOS PROGRAMAS Y SERVICIOS DE LA UMH</a:t>
            </a:r>
          </a:p>
        </p:txBody>
      </p:sp>
      <p:sp>
        <p:nvSpPr>
          <p:cNvPr id="3" name="Marcador de contenido 2"/>
          <p:cNvSpPr>
            <a:spLocks noGrp="1"/>
          </p:cNvSpPr>
          <p:nvPr>
            <p:ph idx="1"/>
          </p:nvPr>
        </p:nvSpPr>
        <p:spPr>
          <a:xfrm>
            <a:off x="2955851" y="1845734"/>
            <a:ext cx="6570922" cy="4023360"/>
          </a:xfrm>
        </p:spPr>
        <p:txBody>
          <a:bodyPr>
            <a:normAutofit fontScale="92500" lnSpcReduction="20000"/>
          </a:bodyPr>
          <a:lstStyle/>
          <a:p>
            <a:pPr marL="0" indent="0">
              <a:buNone/>
            </a:pPr>
            <a:endParaRPr lang="es-ES" dirty="0">
              <a:solidFill>
                <a:schemeClr val="tx1">
                  <a:lumMod val="50000"/>
                  <a:lumOff val="50000"/>
                </a:schemeClr>
              </a:solidFill>
              <a:latin typeface="+mj-lt"/>
            </a:endParaRPr>
          </a:p>
          <a:p>
            <a:r>
              <a:rPr lang="es-ES" dirty="0">
                <a:solidFill>
                  <a:schemeClr val="tx1">
                    <a:lumMod val="50000"/>
                    <a:lumOff val="50000"/>
                  </a:schemeClr>
                </a:solidFill>
                <a:latin typeface="+mj-lt"/>
              </a:rPr>
              <a:t>- </a:t>
            </a:r>
            <a:r>
              <a:rPr lang="es-ES" b="1" dirty="0">
                <a:solidFill>
                  <a:schemeClr val="tx1">
                    <a:lumMod val="50000"/>
                    <a:lumOff val="50000"/>
                  </a:schemeClr>
                </a:solidFill>
                <a:latin typeface="+mj-lt"/>
              </a:rPr>
              <a:t>BIBLIOTECA</a:t>
            </a:r>
            <a:r>
              <a:rPr lang="es-ES" dirty="0">
                <a:solidFill>
                  <a:schemeClr val="tx1">
                    <a:lumMod val="50000"/>
                    <a:lumOff val="50000"/>
                  </a:schemeClr>
                </a:solidFill>
                <a:latin typeface="+mj-lt"/>
              </a:rPr>
              <a:t>.</a:t>
            </a:r>
          </a:p>
          <a:p>
            <a:r>
              <a:rPr lang="es-ES" dirty="0">
                <a:solidFill>
                  <a:schemeClr val="tx1">
                    <a:lumMod val="50000"/>
                    <a:lumOff val="50000"/>
                  </a:schemeClr>
                </a:solidFill>
                <a:latin typeface="+mj-lt"/>
              </a:rPr>
              <a:t>- </a:t>
            </a:r>
            <a:r>
              <a:rPr lang="es-ES" b="1" dirty="0">
                <a:solidFill>
                  <a:schemeClr val="tx1">
                    <a:lumMod val="50000"/>
                    <a:lumOff val="50000"/>
                  </a:schemeClr>
                </a:solidFill>
                <a:latin typeface="+mj-lt"/>
              </a:rPr>
              <a:t>OBSERVATORIO OCUPACIONAL</a:t>
            </a:r>
            <a:r>
              <a:rPr lang="es-ES" dirty="0">
                <a:solidFill>
                  <a:schemeClr val="tx1">
                    <a:lumMod val="50000"/>
                    <a:lumOff val="50000"/>
                  </a:schemeClr>
                </a:solidFill>
                <a:latin typeface="+mj-lt"/>
              </a:rPr>
              <a:t>. </a:t>
            </a:r>
            <a:r>
              <a:rPr lang="es-ES" dirty="0">
                <a:solidFill>
                  <a:schemeClr val="tx1">
                    <a:lumMod val="50000"/>
                    <a:lumOff val="50000"/>
                  </a:schemeClr>
                </a:solidFill>
                <a:latin typeface="+mj-lt"/>
                <a:hlinkClick r:id="rId2"/>
              </a:rPr>
              <a:t>http://observatorio.umh.es/presentacion/</a:t>
            </a:r>
            <a:endParaRPr lang="es-ES" dirty="0">
              <a:solidFill>
                <a:schemeClr val="tx1">
                  <a:lumMod val="50000"/>
                  <a:lumOff val="50000"/>
                </a:schemeClr>
              </a:solidFill>
              <a:latin typeface="+mj-lt"/>
            </a:endParaRPr>
          </a:p>
          <a:p>
            <a:r>
              <a:rPr lang="es-ES" dirty="0">
                <a:solidFill>
                  <a:schemeClr val="tx1">
                    <a:lumMod val="50000"/>
                    <a:lumOff val="50000"/>
                  </a:schemeClr>
                </a:solidFill>
                <a:latin typeface="+mj-lt"/>
              </a:rPr>
              <a:t>- </a:t>
            </a:r>
            <a:r>
              <a:rPr lang="es-ES" b="1" dirty="0">
                <a:solidFill>
                  <a:schemeClr val="tx1">
                    <a:lumMod val="50000"/>
                    <a:lumOff val="50000"/>
                  </a:schemeClr>
                </a:solidFill>
                <a:latin typeface="+mj-lt"/>
              </a:rPr>
              <a:t>OFICINA DE RELACIONES INTERNACIONALES</a:t>
            </a:r>
            <a:r>
              <a:rPr lang="es-ES" dirty="0">
                <a:solidFill>
                  <a:schemeClr val="tx1">
                    <a:lumMod val="50000"/>
                    <a:lumOff val="50000"/>
                  </a:schemeClr>
                </a:solidFill>
                <a:latin typeface="+mj-lt"/>
              </a:rPr>
              <a:t>: </a:t>
            </a:r>
            <a:r>
              <a:rPr lang="es-ES" dirty="0">
                <a:solidFill>
                  <a:schemeClr val="tx1">
                    <a:lumMod val="50000"/>
                    <a:lumOff val="50000"/>
                  </a:schemeClr>
                </a:solidFill>
                <a:latin typeface="+mj-lt"/>
                <a:hlinkClick r:id="rId3"/>
              </a:rPr>
              <a:t>https://internacional.umh.es/</a:t>
            </a:r>
            <a:endParaRPr lang="es-ES" dirty="0">
              <a:solidFill>
                <a:schemeClr val="tx1">
                  <a:lumMod val="50000"/>
                  <a:lumOff val="50000"/>
                </a:schemeClr>
              </a:solidFill>
              <a:latin typeface="+mj-lt"/>
            </a:endParaRPr>
          </a:p>
          <a:p>
            <a:r>
              <a:rPr lang="es-ES" dirty="0">
                <a:solidFill>
                  <a:schemeClr val="tx1">
                    <a:lumMod val="50000"/>
                    <a:lumOff val="50000"/>
                  </a:schemeClr>
                </a:solidFill>
                <a:latin typeface="+mj-lt"/>
              </a:rPr>
              <a:t>- </a:t>
            </a:r>
            <a:r>
              <a:rPr lang="es-ES" b="1" dirty="0">
                <a:solidFill>
                  <a:schemeClr val="tx1">
                    <a:lumMod val="50000"/>
                    <a:lumOff val="50000"/>
                  </a:schemeClr>
                </a:solidFill>
                <a:latin typeface="+mj-lt"/>
              </a:rPr>
              <a:t>CENTRO DE IDIOMAS UMH</a:t>
            </a:r>
            <a:r>
              <a:rPr lang="es-ES" dirty="0">
                <a:solidFill>
                  <a:schemeClr val="tx1">
                    <a:lumMod val="50000"/>
                    <a:lumOff val="50000"/>
                  </a:schemeClr>
                </a:solidFill>
                <a:latin typeface="+mj-lt"/>
              </a:rPr>
              <a:t>: </a:t>
            </a:r>
            <a:r>
              <a:rPr lang="es-ES" b="1" u="sng" dirty="0">
                <a:solidFill>
                  <a:schemeClr val="tx1">
                    <a:lumMod val="50000"/>
                    <a:lumOff val="50000"/>
                  </a:schemeClr>
                </a:solidFill>
                <a:latin typeface="+mj-lt"/>
              </a:rPr>
              <a:t>PROGRAMA IRIS</a:t>
            </a:r>
            <a:r>
              <a:rPr lang="es-ES" dirty="0">
                <a:solidFill>
                  <a:schemeClr val="tx1">
                    <a:lumMod val="50000"/>
                    <a:lumOff val="50000"/>
                  </a:schemeClr>
                </a:solidFill>
                <a:latin typeface="+mj-lt"/>
              </a:rPr>
              <a:t>. </a:t>
            </a:r>
            <a:r>
              <a:rPr lang="pt-BR" dirty="0">
                <a:hlinkClick r:id="rId4"/>
              </a:rPr>
              <a:t>Programa IRIS | Centro de Idiomas UMH</a:t>
            </a:r>
            <a:endParaRPr lang="es-ES" dirty="0">
              <a:solidFill>
                <a:schemeClr val="tx1">
                  <a:lumMod val="50000"/>
                  <a:lumOff val="50000"/>
                </a:schemeClr>
              </a:solidFill>
              <a:latin typeface="+mj-lt"/>
            </a:endParaRPr>
          </a:p>
          <a:p>
            <a:pPr>
              <a:buFontTx/>
              <a:buChar char="-"/>
            </a:pPr>
            <a:r>
              <a:rPr lang="es-ES" b="1" dirty="0">
                <a:solidFill>
                  <a:schemeClr val="tx1">
                    <a:lumMod val="50000"/>
                    <a:lumOff val="50000"/>
                  </a:schemeClr>
                </a:solidFill>
                <a:highlight>
                  <a:srgbClr val="FFFF00"/>
                </a:highlight>
                <a:latin typeface="+mj-lt"/>
              </a:rPr>
              <a:t>CURSOS DE NIVELACIÓN UMH</a:t>
            </a:r>
            <a:r>
              <a:rPr lang="es-ES" dirty="0">
                <a:solidFill>
                  <a:schemeClr val="tx1">
                    <a:lumMod val="50000"/>
                    <a:lumOff val="50000"/>
                  </a:schemeClr>
                </a:solidFill>
                <a:latin typeface="+mj-lt"/>
              </a:rPr>
              <a:t>: </a:t>
            </a:r>
            <a:r>
              <a:rPr lang="es-ES" dirty="0">
                <a:solidFill>
                  <a:schemeClr val="tx1">
                    <a:lumMod val="50000"/>
                    <a:lumOff val="50000"/>
                  </a:schemeClr>
                </a:solidFill>
                <a:latin typeface="+mj-lt"/>
                <a:hlinkClick r:id="rId5"/>
              </a:rPr>
              <a:t>https://estudios.umh.es/cursos-de-nivelacion/</a:t>
            </a:r>
            <a:endParaRPr lang="es-ES" dirty="0">
              <a:solidFill>
                <a:schemeClr val="tx1">
                  <a:lumMod val="50000"/>
                  <a:lumOff val="50000"/>
                </a:schemeClr>
              </a:solidFill>
              <a:latin typeface="+mj-lt"/>
            </a:endParaRPr>
          </a:p>
          <a:p>
            <a:pPr>
              <a:buFontTx/>
              <a:buChar char="-"/>
            </a:pPr>
            <a:r>
              <a:rPr lang="es-ES" b="1" dirty="0">
                <a:solidFill>
                  <a:schemeClr val="tx1">
                    <a:lumMod val="50000"/>
                    <a:lumOff val="50000"/>
                  </a:schemeClr>
                </a:solidFill>
                <a:latin typeface="+mj-lt"/>
              </a:rPr>
              <a:t>ACTIVIDADES DEPORTIVAS Y EXTENSIÓN UNIVERSITARIA</a:t>
            </a:r>
            <a:r>
              <a:rPr lang="es-ES" dirty="0">
                <a:solidFill>
                  <a:schemeClr val="tx1">
                    <a:lumMod val="50000"/>
                    <a:lumOff val="50000"/>
                  </a:schemeClr>
                </a:solidFill>
              </a:rPr>
              <a:t>. </a:t>
            </a:r>
            <a:r>
              <a:rPr lang="es-ES" dirty="0">
                <a:solidFill>
                  <a:schemeClr val="tx1">
                    <a:lumMod val="50000"/>
                    <a:lumOff val="50000"/>
                  </a:schemeClr>
                </a:solidFill>
                <a:hlinkClick r:id="rId6"/>
              </a:rPr>
              <a:t>http://deportes.umh.es/cursos/actividades-multidisciplinares/</a:t>
            </a:r>
            <a:endParaRPr lang="es-ES" dirty="0">
              <a:solidFill>
                <a:schemeClr val="tx1">
                  <a:lumMod val="50000"/>
                  <a:lumOff val="50000"/>
                </a:schemeClr>
              </a:solidFill>
            </a:endParaRPr>
          </a:p>
          <a:p>
            <a:pPr>
              <a:buFontTx/>
              <a:buChar char="-"/>
            </a:pPr>
            <a:r>
              <a:rPr lang="es-ES">
                <a:solidFill>
                  <a:schemeClr val="tx1">
                    <a:lumMod val="50000"/>
                    <a:lumOff val="50000"/>
                  </a:schemeClr>
                </a:solidFill>
                <a:hlinkClick r:id="rId7"/>
              </a:rPr>
              <a:t>https://hola.umh.es/estudiantes/</a:t>
            </a:r>
            <a:endParaRPr lang="es-ES">
              <a:solidFill>
                <a:schemeClr val="tx1">
                  <a:lumMod val="50000"/>
                  <a:lumOff val="50000"/>
                </a:schemeClr>
              </a:solidFill>
            </a:endParaRPr>
          </a:p>
          <a:p>
            <a:pPr>
              <a:buFontTx/>
              <a:buChar char="-"/>
            </a:pPr>
            <a:endParaRPr lang="es-ES" dirty="0">
              <a:solidFill>
                <a:schemeClr val="tx1">
                  <a:lumMod val="50000"/>
                  <a:lumOff val="50000"/>
                </a:schemeClr>
              </a:solidFill>
            </a:endParaRPr>
          </a:p>
          <a:p>
            <a:pPr>
              <a:buFontTx/>
              <a:buChar char="-"/>
            </a:pPr>
            <a:endParaRPr lang="es-ES" dirty="0">
              <a:solidFill>
                <a:schemeClr val="tx1">
                  <a:lumMod val="50000"/>
                  <a:lumOff val="50000"/>
                </a:schemeClr>
              </a:solidFill>
            </a:endParaRPr>
          </a:p>
          <a:p>
            <a:endParaRPr lang="es-ES" dirty="0">
              <a:solidFill>
                <a:schemeClr val="tx1">
                  <a:lumMod val="50000"/>
                  <a:lumOff val="50000"/>
                </a:schemeClr>
              </a:solidFill>
              <a:latin typeface="+mj-lt"/>
            </a:endParaRPr>
          </a:p>
          <a:p>
            <a:pPr marL="0" indent="0">
              <a:buNone/>
            </a:pPr>
            <a:endParaRPr lang="es-ES" dirty="0"/>
          </a:p>
        </p:txBody>
      </p:sp>
    </p:spTree>
    <p:extLst>
      <p:ext uri="{BB962C8B-B14F-4D97-AF65-F5344CB8AC3E}">
        <p14:creationId xmlns:p14="http://schemas.microsoft.com/office/powerpoint/2010/main" val="39832183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E4D131-3BD5-414E-9797-51D9BE6C232E}"/>
              </a:ext>
            </a:extLst>
          </p:cNvPr>
          <p:cNvSpPr>
            <a:spLocks noGrp="1"/>
          </p:cNvSpPr>
          <p:nvPr>
            <p:ph type="title"/>
          </p:nvPr>
        </p:nvSpPr>
        <p:spPr/>
        <p:txBody>
          <a:bodyPr/>
          <a:lstStyle/>
          <a:p>
            <a:r>
              <a:rPr lang="es-ES" dirty="0">
                <a:solidFill>
                  <a:schemeClr val="bg2">
                    <a:lumMod val="50000"/>
                  </a:schemeClr>
                </a:solidFill>
              </a:rPr>
              <a:t>CURSOS DE NIVELACIÓN 2025/2026</a:t>
            </a:r>
          </a:p>
        </p:txBody>
      </p:sp>
      <p:sp>
        <p:nvSpPr>
          <p:cNvPr id="3" name="Marcador de contenido 2">
            <a:extLst>
              <a:ext uri="{FF2B5EF4-FFF2-40B4-BE49-F238E27FC236}">
                <a16:creationId xmlns:a16="http://schemas.microsoft.com/office/drawing/2014/main" id="{D5B38E7D-7F67-44D9-8569-2DB93B7FE6EC}"/>
              </a:ext>
            </a:extLst>
          </p:cNvPr>
          <p:cNvSpPr>
            <a:spLocks noGrp="1"/>
          </p:cNvSpPr>
          <p:nvPr>
            <p:ph idx="1"/>
          </p:nvPr>
        </p:nvSpPr>
        <p:spPr/>
        <p:txBody>
          <a:bodyPr/>
          <a:lstStyle/>
          <a:p>
            <a:pPr algn="just"/>
            <a:r>
              <a:rPr lang="es-ES" dirty="0"/>
              <a:t>- </a:t>
            </a:r>
            <a:r>
              <a:rPr lang="es-ES" dirty="0">
                <a:solidFill>
                  <a:schemeClr val="bg1">
                    <a:lumMod val="50000"/>
                  </a:schemeClr>
                </a:solidFill>
                <a:latin typeface="+mj-lt"/>
              </a:rPr>
              <a:t>El Vicerrectorado de Estudiantes y Coordinación oferta una serie de Cursos de Nivelación orientados a aquellos alumnos de nuevo ingreso ofreciéndoles  la oportunidad de conocer (o repasar) los aspectos más relevantes del currículo</a:t>
            </a:r>
            <a:r>
              <a:rPr lang="es-ES" i="1" dirty="0">
                <a:solidFill>
                  <a:schemeClr val="bg1">
                    <a:lumMod val="50000"/>
                  </a:schemeClr>
                </a:solidFill>
                <a:latin typeface="+mj-lt"/>
              </a:rPr>
              <a:t> </a:t>
            </a:r>
            <a:r>
              <a:rPr lang="es-ES" dirty="0">
                <a:solidFill>
                  <a:schemeClr val="bg1">
                    <a:lumMod val="50000"/>
                  </a:schemeClr>
                </a:solidFill>
                <a:latin typeface="+mj-lt"/>
              </a:rPr>
              <a:t>oficial de estas asignaturas de 2º de Bachillerato y que resultan ser fundamentales para el adecuado aprovechamiento académico de las asignaturas básicas del Grado en el que se encuentra matriculado.</a:t>
            </a:r>
          </a:p>
          <a:p>
            <a:pPr algn="just"/>
            <a:r>
              <a:rPr lang="es-ES" dirty="0">
                <a:solidFill>
                  <a:schemeClr val="bg1">
                    <a:lumMod val="50000"/>
                  </a:schemeClr>
                </a:solidFill>
                <a:latin typeface="+mj-lt"/>
              </a:rPr>
              <a:t>- Matemáticas aplicadas. </a:t>
            </a:r>
          </a:p>
          <a:p>
            <a:pPr algn="just"/>
            <a:r>
              <a:rPr lang="es-ES" dirty="0">
                <a:solidFill>
                  <a:schemeClr val="bg1">
                    <a:lumMod val="50000"/>
                  </a:schemeClr>
                </a:solidFill>
                <a:latin typeface="+mj-lt"/>
              </a:rPr>
              <a:t>- Duración: 20 horas (10 sesiones de dos horas).</a:t>
            </a:r>
          </a:p>
          <a:p>
            <a:pPr algn="just"/>
            <a:r>
              <a:rPr lang="es-ES" dirty="0">
                <a:solidFill>
                  <a:schemeClr val="bg1">
                    <a:lumMod val="50000"/>
                  </a:schemeClr>
                </a:solidFill>
                <a:latin typeface="+mj-lt"/>
              </a:rPr>
              <a:t>- Coste de la matrícula: 20 euros.</a:t>
            </a:r>
          </a:p>
        </p:txBody>
      </p:sp>
    </p:spTree>
    <p:extLst>
      <p:ext uri="{BB962C8B-B14F-4D97-AF65-F5344CB8AC3E}">
        <p14:creationId xmlns:p14="http://schemas.microsoft.com/office/powerpoint/2010/main" val="2363885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ES" dirty="0">
                <a:solidFill>
                  <a:schemeClr val="bg2">
                    <a:lumMod val="50000"/>
                  </a:schemeClr>
                </a:solidFill>
              </a:rPr>
              <a:t>CONSEJOS DE GRADO Y CONSEJOS DE CURSO</a:t>
            </a:r>
          </a:p>
        </p:txBody>
      </p:sp>
      <p:sp>
        <p:nvSpPr>
          <p:cNvPr id="3" name="Marcador de contenido 2"/>
          <p:cNvSpPr>
            <a:spLocks noGrp="1"/>
          </p:cNvSpPr>
          <p:nvPr>
            <p:ph idx="1"/>
          </p:nvPr>
        </p:nvSpPr>
        <p:spPr>
          <a:xfrm>
            <a:off x="2392326" y="1845734"/>
            <a:ext cx="6698511" cy="4023360"/>
          </a:xfrm>
        </p:spPr>
        <p:txBody>
          <a:bodyPr/>
          <a:lstStyle/>
          <a:p>
            <a:endParaRPr lang="es-ES" dirty="0">
              <a:solidFill>
                <a:schemeClr val="tx1">
                  <a:lumMod val="50000"/>
                  <a:lumOff val="50000"/>
                </a:schemeClr>
              </a:solidFill>
              <a:latin typeface="+mj-lt"/>
            </a:endParaRPr>
          </a:p>
          <a:p>
            <a:r>
              <a:rPr lang="es-ES" dirty="0">
                <a:solidFill>
                  <a:schemeClr val="tx1">
                    <a:lumMod val="50000"/>
                    <a:lumOff val="50000"/>
                  </a:schemeClr>
                </a:solidFill>
                <a:latin typeface="+mj-lt"/>
              </a:rPr>
              <a:t>- ¿Qué son?</a:t>
            </a:r>
          </a:p>
          <a:p>
            <a:endParaRPr lang="es-ES" dirty="0">
              <a:solidFill>
                <a:schemeClr val="tx1">
                  <a:lumMod val="50000"/>
                  <a:lumOff val="50000"/>
                </a:schemeClr>
              </a:solidFill>
              <a:latin typeface="+mj-lt"/>
            </a:endParaRPr>
          </a:p>
          <a:p>
            <a:r>
              <a:rPr lang="es-ES" dirty="0">
                <a:solidFill>
                  <a:schemeClr val="tx1">
                    <a:lumMod val="50000"/>
                    <a:lumOff val="50000"/>
                  </a:schemeClr>
                </a:solidFill>
                <a:latin typeface="+mj-lt"/>
              </a:rPr>
              <a:t>- ¿Quiénes participan?</a:t>
            </a:r>
          </a:p>
          <a:p>
            <a:endParaRPr lang="es-ES" dirty="0">
              <a:solidFill>
                <a:schemeClr val="tx1">
                  <a:lumMod val="50000"/>
                  <a:lumOff val="50000"/>
                </a:schemeClr>
              </a:solidFill>
              <a:latin typeface="+mj-lt"/>
            </a:endParaRPr>
          </a:p>
          <a:p>
            <a:r>
              <a:rPr lang="es-ES" dirty="0">
                <a:solidFill>
                  <a:schemeClr val="tx1">
                    <a:lumMod val="50000"/>
                    <a:lumOff val="50000"/>
                  </a:schemeClr>
                </a:solidFill>
                <a:latin typeface="+mj-lt"/>
              </a:rPr>
              <a:t>- ¿Cuándo se celebran y de qué asuntos tratan?</a:t>
            </a:r>
          </a:p>
        </p:txBody>
      </p:sp>
    </p:spTree>
    <p:extLst>
      <p:ext uri="{BB962C8B-B14F-4D97-AF65-F5344CB8AC3E}">
        <p14:creationId xmlns:p14="http://schemas.microsoft.com/office/powerpoint/2010/main" val="28248483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solidFill>
                  <a:schemeClr val="bg2">
                    <a:lumMod val="50000"/>
                  </a:schemeClr>
                </a:solidFill>
              </a:rPr>
              <a:t>ALGUNAS SUGERENCIAS…</a:t>
            </a:r>
          </a:p>
        </p:txBody>
      </p:sp>
      <p:sp>
        <p:nvSpPr>
          <p:cNvPr id="3" name="Marcador de contenido 2"/>
          <p:cNvSpPr>
            <a:spLocks noGrp="1"/>
          </p:cNvSpPr>
          <p:nvPr>
            <p:ph idx="1"/>
          </p:nvPr>
        </p:nvSpPr>
        <p:spPr>
          <a:xfrm>
            <a:off x="1097280" y="1845734"/>
            <a:ext cx="6483735" cy="4023360"/>
          </a:xfrm>
        </p:spPr>
        <p:txBody>
          <a:bodyPr>
            <a:normAutofit/>
          </a:bodyPr>
          <a:lstStyle/>
          <a:p>
            <a:endParaRPr lang="es-ES" dirty="0">
              <a:solidFill>
                <a:schemeClr val="tx1">
                  <a:lumMod val="50000"/>
                  <a:lumOff val="50000"/>
                </a:schemeClr>
              </a:solidFill>
              <a:latin typeface="+mj-lt"/>
            </a:endParaRPr>
          </a:p>
          <a:p>
            <a:r>
              <a:rPr lang="es-ES" dirty="0">
                <a:solidFill>
                  <a:schemeClr val="tx1">
                    <a:lumMod val="50000"/>
                    <a:lumOff val="50000"/>
                  </a:schemeClr>
                </a:solidFill>
                <a:latin typeface="+mj-lt"/>
              </a:rPr>
              <a:t>- Asistencia a clase.</a:t>
            </a:r>
          </a:p>
          <a:p>
            <a:endParaRPr lang="es-ES" dirty="0">
              <a:solidFill>
                <a:schemeClr val="tx1">
                  <a:lumMod val="50000"/>
                  <a:lumOff val="50000"/>
                </a:schemeClr>
              </a:solidFill>
              <a:latin typeface="+mj-lt"/>
            </a:endParaRPr>
          </a:p>
          <a:p>
            <a:r>
              <a:rPr lang="es-ES" dirty="0">
                <a:solidFill>
                  <a:schemeClr val="tx1">
                    <a:lumMod val="50000"/>
                    <a:lumOff val="50000"/>
                  </a:schemeClr>
                </a:solidFill>
                <a:latin typeface="+mj-lt"/>
              </a:rPr>
              <a:t>- Tutorías.</a:t>
            </a:r>
          </a:p>
          <a:p>
            <a:endParaRPr lang="es-ES" dirty="0">
              <a:solidFill>
                <a:schemeClr val="tx1">
                  <a:lumMod val="50000"/>
                  <a:lumOff val="50000"/>
                </a:schemeClr>
              </a:solidFill>
              <a:latin typeface="+mj-lt"/>
            </a:endParaRPr>
          </a:p>
          <a:p>
            <a:r>
              <a:rPr lang="es-ES" dirty="0">
                <a:solidFill>
                  <a:schemeClr val="tx1">
                    <a:lumMod val="50000"/>
                    <a:lumOff val="50000"/>
                  </a:schemeClr>
                </a:solidFill>
                <a:latin typeface="+mj-lt"/>
              </a:rPr>
              <a:t>- Compromiso.</a:t>
            </a:r>
          </a:p>
          <a:p>
            <a:endParaRPr lang="es-ES" dirty="0">
              <a:solidFill>
                <a:schemeClr val="tx1">
                  <a:lumMod val="50000"/>
                  <a:lumOff val="50000"/>
                </a:schemeClr>
              </a:solidFill>
              <a:latin typeface="+mj-lt"/>
            </a:endParaRPr>
          </a:p>
        </p:txBody>
      </p:sp>
      <p:pic>
        <p:nvPicPr>
          <p:cNvPr id="2050" name="Picture 2" descr="Resultado de imagen de imagenes de consej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2699" y="286603"/>
            <a:ext cx="2538939" cy="2684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16879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etrospección">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1043</TotalTime>
  <Words>652</Words>
  <Application>Microsoft Office PowerPoint</Application>
  <PresentationFormat>Panorámica</PresentationFormat>
  <Paragraphs>79</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Calibri</vt:lpstr>
      <vt:lpstr>Calibri Light</vt:lpstr>
      <vt:lpstr>Retrospección</vt:lpstr>
      <vt:lpstr>Doble Grado en Derecho y Administración y Dirección de Empresas UMH</vt:lpstr>
      <vt:lpstr>OBJETIVOS DEL DOBLE GRADO EN DERECHO Y ADMINISTRACIÓN Y DIRECCIÓN DE EMPRESAS</vt:lpstr>
      <vt:lpstr>ESTRUCTURA DEL PLAN DE ESTUDIOS</vt:lpstr>
      <vt:lpstr>PRIMER CURSO DOBLE GRADO EN DADE</vt:lpstr>
      <vt:lpstr>INFORMACIÓN BÁSICA DEL DOBLE GRADO EN DADE</vt:lpstr>
      <vt:lpstr>ALGUNOS PROGRAMAS Y SERVICIOS DE LA UMH</vt:lpstr>
      <vt:lpstr>CURSOS DE NIVELACIÓN 2025/2026</vt:lpstr>
      <vt:lpstr>CONSEJOS DE GRADO Y CONSEJOS DE CURSO</vt:lpstr>
      <vt:lpstr>ALGUNAS SUGERENCIAS…</vt:lpstr>
      <vt:lpstr>DATOS DE CONTACTO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DADE UMH</dc:title>
  <dc:creator>Mª CARMEN ORTIZ DEL VALLE</dc:creator>
  <cp:lastModifiedBy>Carmen Ortiz</cp:lastModifiedBy>
  <cp:revision>48</cp:revision>
  <dcterms:created xsi:type="dcterms:W3CDTF">2016-09-18T10:02:55Z</dcterms:created>
  <dcterms:modified xsi:type="dcterms:W3CDTF">2025-09-07T16:42:21Z</dcterms:modified>
</cp:coreProperties>
</file>